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27350-1AD4-3FE7-806D-ABD0A4B28C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4D30B52-F0ED-5DC6-1D9C-8412210534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87942C5-DB74-C163-8561-3D7DE46CF753}"/>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E411A306-9C62-345F-2BED-DE8B96EE6B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E94AA60-29B2-DB51-9167-20EB7E9F4A3F}"/>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103490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3AEB3-E124-7537-C568-2E9BC773709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05A1F4B-4B4F-B7BC-7EE9-29166CF4F9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20B8652-8A0A-0DD3-8A85-8AE8D8C52992}"/>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706EABB8-2AD3-C97E-E680-3A7DB21515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5547B8-D1FE-D65A-18A2-C70F3C583385}"/>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2815023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A36F16-6A55-B5C7-A96F-0C160A5C3F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FDEBCDC-49A0-82C8-DC57-999CB6DAE0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2338D81-78EE-051A-9BF4-562F32D87E9F}"/>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BED91B43-0307-F9D2-38C1-B354FC8C41F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064DDF-0CEF-E15D-B76C-E71C61EDAB39}"/>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3244755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12"/>
          <p:cNvSpPr>
            <a:spLocks noGrp="1"/>
          </p:cNvSpPr>
          <p:nvPr>
            <p:ph type="body" sz="quarter" idx="10" hasCustomPrompt="1"/>
          </p:nvPr>
        </p:nvSpPr>
        <p:spPr>
          <a:xfrm>
            <a:off x="845776" y="578710"/>
            <a:ext cx="10800793" cy="523220"/>
          </a:xfrm>
        </p:spPr>
        <p:txBody>
          <a:bodyPr/>
          <a:lstStyle>
            <a:lvl1pPr marL="0" indent="0">
              <a:buNone/>
              <a:defRPr sz="2400" baseline="0"/>
            </a:lvl1pPr>
          </a:lstStyle>
          <a:p>
            <a:r>
              <a:rPr lang="en-US" sz="3000" b="1" dirty="0">
                <a:solidFill>
                  <a:srgbClr val="012D50"/>
                </a:solidFill>
                <a:latin typeface="Gibson" charset="0"/>
                <a:ea typeface="Gibson" charset="0"/>
                <a:cs typeface="Gibson" charset="0"/>
              </a:rPr>
              <a:t>TITLE GOES HERE</a:t>
            </a:r>
          </a:p>
        </p:txBody>
      </p:sp>
      <p:sp>
        <p:nvSpPr>
          <p:cNvPr id="9" name="Text Placeholder 12"/>
          <p:cNvSpPr>
            <a:spLocks noGrp="1"/>
          </p:cNvSpPr>
          <p:nvPr>
            <p:ph type="body" sz="quarter" idx="11" hasCustomPrompt="1"/>
          </p:nvPr>
        </p:nvSpPr>
        <p:spPr>
          <a:xfrm>
            <a:off x="845776" y="1477068"/>
            <a:ext cx="6202057" cy="3030764"/>
          </a:xfrm>
        </p:spPr>
        <p:txBody>
          <a:bodyPr/>
          <a:lstStyle>
            <a:lvl1pPr marL="342892" indent="-342892">
              <a:buFont typeface="Arial" charset="0"/>
              <a:buChar char="•"/>
              <a:defRPr sz="3200" baseline="0"/>
            </a:lvl1pPr>
          </a:lstStyle>
          <a:p>
            <a:r>
              <a:rPr lang="en-US" sz="2000" dirty="0">
                <a:solidFill>
                  <a:srgbClr val="012D50"/>
                </a:solidFill>
                <a:latin typeface="Gibson" charset="0"/>
                <a:ea typeface="Gibson" charset="0"/>
                <a:cs typeface="Gibson" charset="0"/>
              </a:rPr>
              <a:t>Your text goes here. Perhaps a paragraph or a couple of sentences. Have a list? </a:t>
            </a:r>
            <a:br>
              <a:rPr lang="en-US" sz="2000" dirty="0">
                <a:solidFill>
                  <a:srgbClr val="012D50"/>
                </a:solidFill>
                <a:latin typeface="Gibson" charset="0"/>
                <a:ea typeface="Gibson" charset="0"/>
                <a:cs typeface="Gibson" charset="0"/>
              </a:rPr>
            </a:br>
            <a:br>
              <a:rPr lang="en-US" sz="2000" dirty="0">
                <a:solidFill>
                  <a:srgbClr val="012D50"/>
                </a:solidFill>
                <a:latin typeface="Gibson" charset="0"/>
                <a:ea typeface="Gibson" charset="0"/>
                <a:cs typeface="Gibson" charset="0"/>
              </a:rPr>
            </a:br>
            <a:r>
              <a:rPr lang="en-US" sz="2000" dirty="0">
                <a:solidFill>
                  <a:srgbClr val="012D50"/>
                </a:solidFill>
                <a:latin typeface="Gibson" charset="0"/>
                <a:ea typeface="Gibson" charset="0"/>
                <a:cs typeface="Gibson" charset="0"/>
              </a:rPr>
              <a:t>Here’s how it could look:</a:t>
            </a:r>
          </a:p>
          <a:p>
            <a:pPr marL="342892" indent="-342892">
              <a:buFont typeface="Arial" charset="0"/>
              <a:buChar char="•"/>
            </a:pPr>
            <a:r>
              <a:rPr lang="en-US" sz="2000" dirty="0">
                <a:solidFill>
                  <a:srgbClr val="012D50"/>
                </a:solidFill>
                <a:latin typeface="Gibson" charset="0"/>
                <a:ea typeface="Gibson" charset="0"/>
                <a:cs typeface="Gibson" charset="0"/>
              </a:rPr>
              <a:t>Point number one</a:t>
            </a:r>
          </a:p>
          <a:p>
            <a:pPr marL="342892" indent="-342892">
              <a:buFont typeface="Arial" charset="0"/>
              <a:buChar char="•"/>
            </a:pPr>
            <a:r>
              <a:rPr lang="en-US" sz="2000" dirty="0">
                <a:solidFill>
                  <a:srgbClr val="012D50"/>
                </a:solidFill>
                <a:latin typeface="Gibson" charset="0"/>
                <a:ea typeface="Gibson" charset="0"/>
                <a:cs typeface="Gibson" charset="0"/>
              </a:rPr>
              <a:t>The second point here</a:t>
            </a:r>
          </a:p>
          <a:p>
            <a:pPr marL="342892" indent="-342892">
              <a:buFont typeface="Arial" charset="0"/>
              <a:buChar char="•"/>
            </a:pPr>
            <a:r>
              <a:rPr lang="en-US" sz="2000" dirty="0">
                <a:solidFill>
                  <a:srgbClr val="012D50"/>
                </a:solidFill>
                <a:latin typeface="Gibson" charset="0"/>
                <a:ea typeface="Gibson" charset="0"/>
                <a:cs typeface="Gibson" charset="0"/>
              </a:rPr>
              <a:t>Lastly</a:t>
            </a:r>
            <a:r>
              <a:rPr lang="mr-IN" sz="2000" dirty="0">
                <a:solidFill>
                  <a:srgbClr val="012D50"/>
                </a:solidFill>
                <a:latin typeface="Gibson" charset="0"/>
                <a:ea typeface="Gibson" charset="0"/>
                <a:cs typeface="Gibson" charset="0"/>
              </a:rPr>
              <a:t>…</a:t>
            </a:r>
            <a:r>
              <a:rPr lang="en-US" sz="2000" dirty="0">
                <a:solidFill>
                  <a:srgbClr val="012D50"/>
                </a:solidFill>
                <a:latin typeface="Gibson" charset="0"/>
                <a:ea typeface="Gibson" charset="0"/>
                <a:cs typeface="Gibson" charset="0"/>
              </a:rPr>
              <a:t>and voila!</a:t>
            </a:r>
          </a:p>
        </p:txBody>
      </p:sp>
    </p:spTree>
    <p:extLst>
      <p:ext uri="{BB962C8B-B14F-4D97-AF65-F5344CB8AC3E}">
        <p14:creationId xmlns:p14="http://schemas.microsoft.com/office/powerpoint/2010/main" val="288933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2634-BAEF-9B14-C756-DCCD160D308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8E80246-CB21-2006-DD6C-B8734FBD45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5390523-40B2-9451-CA16-7E774CD67735}"/>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F41B247D-0440-CC38-870C-AF93C4F6AF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646A49F-724D-110C-F480-D56A8B87366D}"/>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1716541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486C-F349-987A-FF5A-F1ADDB7C34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619AE94-FC7F-4F18-9644-6F0EC21367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9F62A4-E8C4-9A90-6CCC-1B47283916DD}"/>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78F40F38-1CBA-C20B-F722-C028E232ECC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65ED172-1D63-2CD8-E4D2-6BF8F45E3C0B}"/>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397481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B665-656D-00AD-61C9-106E84F9EC7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D9FA42D-FF09-40F9-BE46-99098D7229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0544069-5C87-78BC-61E5-1BFC4AFEFF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5474E9B-A084-A8FE-F5F8-65659928B638}"/>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6" name="Footer Placeholder 5">
            <a:extLst>
              <a:ext uri="{FF2B5EF4-FFF2-40B4-BE49-F238E27FC236}">
                <a16:creationId xmlns:a16="http://schemas.microsoft.com/office/drawing/2014/main" id="{3093B178-6477-C6B1-AA80-3B098F99FEB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99BA4A9-8701-5636-DC07-68C6C90ED2CC}"/>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24323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814-6DA0-DA45-C494-BBF4DC598A3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9B4E569-DDE5-6969-FD5F-679133E12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DE4778-8086-AE23-BFAF-A115E19A10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0CDFF40-6F12-B782-7125-110B832E3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FD368A-E1D2-3063-2622-85017D3486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EFDAF81-A854-400C-DDAE-197E9FE79D9A}"/>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8" name="Footer Placeholder 7">
            <a:extLst>
              <a:ext uri="{FF2B5EF4-FFF2-40B4-BE49-F238E27FC236}">
                <a16:creationId xmlns:a16="http://schemas.microsoft.com/office/drawing/2014/main" id="{66A0BFDF-F141-218B-7FB0-FF01119C8D8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F2C62C0-8865-55C3-132A-A9C73D99D1E8}"/>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405643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B7E30-20EB-7CE9-D238-84206D00792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F57FD22-6201-1E4A-607B-914016CC2E05}"/>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4" name="Footer Placeholder 3">
            <a:extLst>
              <a:ext uri="{FF2B5EF4-FFF2-40B4-BE49-F238E27FC236}">
                <a16:creationId xmlns:a16="http://schemas.microsoft.com/office/drawing/2014/main" id="{16B24D98-88E8-1B69-6D90-562CE618B16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F50673B-D670-5426-6761-4C11E1BC7060}"/>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1664678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C05D88-D7A0-3362-7E8A-A88CD1386C3A}"/>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3" name="Footer Placeholder 2">
            <a:extLst>
              <a:ext uri="{FF2B5EF4-FFF2-40B4-BE49-F238E27FC236}">
                <a16:creationId xmlns:a16="http://schemas.microsoft.com/office/drawing/2014/main" id="{9C22DEA0-99E7-2427-0A0A-5435660DD89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190A3D0-2EA2-5C41-E8FC-9496AF1C9110}"/>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375246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68E5F-8E6E-BE2A-B3AB-792932CAA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D9074F9-7EF6-C78C-A9BF-7C892814A9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F824D8E-E2D2-6FA9-DDC8-0A0EBDE00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978BC7-281D-F07D-547F-BE80A47D1909}"/>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6" name="Footer Placeholder 5">
            <a:extLst>
              <a:ext uri="{FF2B5EF4-FFF2-40B4-BE49-F238E27FC236}">
                <a16:creationId xmlns:a16="http://schemas.microsoft.com/office/drawing/2014/main" id="{4E7312A4-20BC-321D-5CD7-2497280C4F3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03D7D61-0751-2A1D-007A-0F442FC2FD49}"/>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27482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D266F-65F6-2BA4-3EEC-C2786E1CF7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EFEF53D-A3BB-06C2-D5E2-C015F2BECB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9F56C8C-5D61-3A45-DB97-856252CD96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3CCEC3-0072-C55B-23A9-802C2A9C7D29}"/>
              </a:ext>
            </a:extLst>
          </p:cNvPr>
          <p:cNvSpPr>
            <a:spLocks noGrp="1"/>
          </p:cNvSpPr>
          <p:nvPr>
            <p:ph type="dt" sz="half" idx="10"/>
          </p:nvPr>
        </p:nvSpPr>
        <p:spPr/>
        <p:txBody>
          <a:bodyPr/>
          <a:lstStyle/>
          <a:p>
            <a:fld id="{6C917003-4DA0-4BF1-8733-DB8020CDB350}" type="datetimeFigureOut">
              <a:rPr lang="en-CA" smtClean="0"/>
              <a:t>2023-04-11</a:t>
            </a:fld>
            <a:endParaRPr lang="en-CA"/>
          </a:p>
        </p:txBody>
      </p:sp>
      <p:sp>
        <p:nvSpPr>
          <p:cNvPr id="6" name="Footer Placeholder 5">
            <a:extLst>
              <a:ext uri="{FF2B5EF4-FFF2-40B4-BE49-F238E27FC236}">
                <a16:creationId xmlns:a16="http://schemas.microsoft.com/office/drawing/2014/main" id="{417C0EFA-6D04-AF17-F4B2-BAF414A8675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F2E65C2-8803-5BF1-A4C3-9F3020F35CB3}"/>
              </a:ext>
            </a:extLst>
          </p:cNvPr>
          <p:cNvSpPr>
            <a:spLocks noGrp="1"/>
          </p:cNvSpPr>
          <p:nvPr>
            <p:ph type="sldNum" sz="quarter" idx="12"/>
          </p:nvPr>
        </p:nvSpPr>
        <p:spPr/>
        <p:txBody>
          <a:bodyPr/>
          <a:lstStyle/>
          <a:p>
            <a:fld id="{10E75CBA-E7D8-4CDF-BCEE-C6668FEA328E}" type="slidenum">
              <a:rPr lang="en-CA" smtClean="0"/>
              <a:t>‹#›</a:t>
            </a:fld>
            <a:endParaRPr lang="en-CA"/>
          </a:p>
        </p:txBody>
      </p:sp>
    </p:spTree>
    <p:extLst>
      <p:ext uri="{BB962C8B-B14F-4D97-AF65-F5344CB8AC3E}">
        <p14:creationId xmlns:p14="http://schemas.microsoft.com/office/powerpoint/2010/main" val="41765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9CF27D-0E8B-0DCD-9060-A662B68EB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CE8C532-F4D3-0830-EB53-88FD979C3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6F3943-15AA-1230-88B1-F0CF0D1349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17003-4DA0-4BF1-8733-DB8020CDB350}" type="datetimeFigureOut">
              <a:rPr lang="en-CA" smtClean="0"/>
              <a:t>2023-04-11</a:t>
            </a:fld>
            <a:endParaRPr lang="en-CA"/>
          </a:p>
        </p:txBody>
      </p:sp>
      <p:sp>
        <p:nvSpPr>
          <p:cNvPr id="5" name="Footer Placeholder 4">
            <a:extLst>
              <a:ext uri="{FF2B5EF4-FFF2-40B4-BE49-F238E27FC236}">
                <a16:creationId xmlns:a16="http://schemas.microsoft.com/office/drawing/2014/main" id="{87F7EA55-7340-68FB-3419-031D605C0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9186521-C8F3-E581-7345-D723B96AF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75CBA-E7D8-4CDF-BCEE-C6668FEA328E}" type="slidenum">
              <a:rPr lang="en-CA" smtClean="0"/>
              <a:t>‹#›</a:t>
            </a:fld>
            <a:endParaRPr lang="en-CA"/>
          </a:p>
        </p:txBody>
      </p:sp>
    </p:spTree>
    <p:extLst>
      <p:ext uri="{BB962C8B-B14F-4D97-AF65-F5344CB8AC3E}">
        <p14:creationId xmlns:p14="http://schemas.microsoft.com/office/powerpoint/2010/main" val="155755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9EBCF3DF-956B-1B11-1C17-21DC697DA768}"/>
              </a:ext>
            </a:extLst>
          </p:cNvPr>
          <p:cNvPicPr>
            <a:picLocks noChangeAspect="1"/>
          </p:cNvPicPr>
          <p:nvPr/>
        </p:nvPicPr>
        <p:blipFill>
          <a:blip r:embed="rId2"/>
          <a:stretch>
            <a:fillRect/>
          </a:stretch>
        </p:blipFill>
        <p:spPr>
          <a:xfrm>
            <a:off x="1132646" y="5343822"/>
            <a:ext cx="1285578" cy="1285578"/>
          </a:xfrm>
          <a:prstGeom prst="rect">
            <a:avLst/>
          </a:prstGeom>
        </p:spPr>
      </p:pic>
      <p:sp>
        <p:nvSpPr>
          <p:cNvPr id="3" name="TextBox 2">
            <a:extLst>
              <a:ext uri="{FF2B5EF4-FFF2-40B4-BE49-F238E27FC236}">
                <a16:creationId xmlns:a16="http://schemas.microsoft.com/office/drawing/2014/main" id="{EAA33BC1-DE87-9BE4-ED48-D3EC5776B2BB}"/>
              </a:ext>
            </a:extLst>
          </p:cNvPr>
          <p:cNvSpPr txBox="1"/>
          <p:nvPr/>
        </p:nvSpPr>
        <p:spPr>
          <a:xfrm>
            <a:off x="1132646" y="983146"/>
            <a:ext cx="10575650" cy="3170099"/>
          </a:xfrm>
          <a:prstGeom prst="rect">
            <a:avLst/>
          </a:prstGeom>
          <a:noFill/>
        </p:spPr>
        <p:txBody>
          <a:bodyPr wrap="square">
            <a:spAutoFit/>
          </a:bodyPr>
          <a:lstStyle/>
          <a:p>
            <a:r>
              <a:rPr lang="en-CA" sz="3600" b="1" dirty="0">
                <a:solidFill>
                  <a:srgbClr val="FF0000"/>
                </a:solidFill>
              </a:rPr>
              <a:t>LOGO USAGE</a:t>
            </a:r>
          </a:p>
          <a:p>
            <a:endParaRPr lang="en-CA" sz="2800" dirty="0"/>
          </a:p>
          <a:p>
            <a:r>
              <a:rPr lang="en-CA" sz="2800" dirty="0"/>
              <a:t>Institutions, organizations and government funding agencies who, under agreement with TFRI, are partners and participants in the MOHCCN may use the brand  identity/logo for many general purposes related to the network and its research operations. </a:t>
            </a:r>
          </a:p>
          <a:p>
            <a:endParaRPr lang="en-CA"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9116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9EBCF3DF-956B-1B11-1C17-21DC697DA768}"/>
              </a:ext>
            </a:extLst>
          </p:cNvPr>
          <p:cNvPicPr>
            <a:picLocks noChangeAspect="1"/>
          </p:cNvPicPr>
          <p:nvPr/>
        </p:nvPicPr>
        <p:blipFill>
          <a:blip r:embed="rId2"/>
          <a:stretch>
            <a:fillRect/>
          </a:stretch>
        </p:blipFill>
        <p:spPr>
          <a:xfrm>
            <a:off x="896151" y="5393517"/>
            <a:ext cx="1285578" cy="1285578"/>
          </a:xfrm>
          <a:prstGeom prst="rect">
            <a:avLst/>
          </a:prstGeom>
        </p:spPr>
      </p:pic>
      <p:sp>
        <p:nvSpPr>
          <p:cNvPr id="3" name="TextBox 2">
            <a:extLst>
              <a:ext uri="{FF2B5EF4-FFF2-40B4-BE49-F238E27FC236}">
                <a16:creationId xmlns:a16="http://schemas.microsoft.com/office/drawing/2014/main" id="{EAA33BC1-DE87-9BE4-ED48-D3EC5776B2BB}"/>
              </a:ext>
            </a:extLst>
          </p:cNvPr>
          <p:cNvSpPr txBox="1"/>
          <p:nvPr/>
        </p:nvSpPr>
        <p:spPr>
          <a:xfrm>
            <a:off x="1154568" y="516007"/>
            <a:ext cx="9113381" cy="5386090"/>
          </a:xfrm>
          <a:prstGeom prst="rect">
            <a:avLst/>
          </a:prstGeom>
          <a:noFill/>
        </p:spPr>
        <p:txBody>
          <a:bodyPr wrap="square">
            <a:spAutoFit/>
          </a:bodyPr>
          <a:lstStyle/>
          <a:p>
            <a:r>
              <a:rPr lang="en-CA" sz="3600" b="1" dirty="0">
                <a:solidFill>
                  <a:srgbClr val="FF0000"/>
                </a:solidFill>
              </a:rPr>
              <a:t>LOGO USAGE</a:t>
            </a:r>
            <a:endParaRPr lang="en-CA" b="1" dirty="0">
              <a:solidFill>
                <a:srgbClr val="FF0000"/>
              </a:solidFill>
            </a:endParaRPr>
          </a:p>
          <a:p>
            <a:endParaRPr lang="en-CA" dirty="0"/>
          </a:p>
          <a:p>
            <a:r>
              <a:rPr lang="en-US" dirty="0"/>
              <a:t>In general, use of the MOHCCN logo by partners and agencies will follow the same principles and application as is used for the TFRI logo, with which many of our partners are familiar.</a:t>
            </a:r>
            <a:br>
              <a:rPr lang="en-US" dirty="0"/>
            </a:br>
            <a:br>
              <a:rPr lang="en-US" dirty="0"/>
            </a:br>
            <a:r>
              <a:rPr lang="en-US" dirty="0"/>
              <a:t>MOHCCN partners and agencies holding agreements with TFRI may use the MOHCCN network logo for the following general purposes:</a:t>
            </a:r>
            <a:br>
              <a:rPr lang="en-US" dirty="0"/>
            </a:br>
            <a:endParaRPr lang="en-US" dirty="0"/>
          </a:p>
          <a:p>
            <a:pPr marL="285750" indent="-285750">
              <a:buFont typeface="Arial" panose="020B0604020202020204" pitchFamily="34" charset="0"/>
              <a:buChar char="•"/>
            </a:pPr>
            <a:r>
              <a:rPr lang="en-US" dirty="0"/>
              <a:t>Social media channels (including Twitter, Instagram, Linked In, Facebook and web sites)</a:t>
            </a:r>
          </a:p>
          <a:p>
            <a:pPr marL="285750" indent="-285750">
              <a:buFont typeface="Arial" panose="020B0604020202020204" pitchFamily="34" charset="0"/>
              <a:buChar char="•"/>
            </a:pPr>
            <a:r>
              <a:rPr lang="en-US" dirty="0"/>
              <a:t>Signage (designation related)</a:t>
            </a:r>
          </a:p>
          <a:p>
            <a:pPr marL="285750" indent="-285750">
              <a:buFont typeface="Arial" panose="020B0604020202020204" pitchFamily="34" charset="0"/>
              <a:buChar char="•"/>
            </a:pPr>
            <a:r>
              <a:rPr lang="en-US" dirty="0"/>
              <a:t>Research Posters, Slides and Presentations</a:t>
            </a:r>
          </a:p>
          <a:p>
            <a:pPr marL="285750" indent="-285750">
              <a:buFont typeface="Arial" panose="020B0604020202020204" pitchFamily="34" charset="0"/>
              <a:buChar char="•"/>
            </a:pPr>
            <a:r>
              <a:rPr lang="en-US" dirty="0"/>
              <a:t>Promotion of MOHCCN research stories and articles (digital and print)</a:t>
            </a:r>
          </a:p>
          <a:p>
            <a:pPr marL="285750" indent="-285750">
              <a:buFont typeface="Arial" panose="020B0604020202020204" pitchFamily="34" charset="0"/>
              <a:buChar char="•"/>
            </a:pPr>
            <a:r>
              <a:rPr lang="en-US" dirty="0"/>
              <a:t>Letterhead</a:t>
            </a:r>
          </a:p>
          <a:p>
            <a:pPr marL="285750" indent="-285750">
              <a:buFont typeface="Arial" panose="020B0604020202020204" pitchFamily="34" charset="0"/>
              <a:buChar char="•"/>
            </a:pPr>
            <a:r>
              <a:rPr lang="en-US" dirty="0"/>
              <a:t>Newsletters</a:t>
            </a:r>
          </a:p>
          <a:p>
            <a:pPr marL="285750" indent="-285750">
              <a:buFont typeface="Arial" panose="020B0604020202020204" pitchFamily="34" charset="0"/>
              <a:buChar char="•"/>
            </a:pPr>
            <a:r>
              <a:rPr lang="en-US" dirty="0"/>
              <a:t>Network promotional materials used by research partners</a:t>
            </a:r>
          </a:p>
          <a:p>
            <a:pPr marL="285750" indent="-285750">
              <a:buFont typeface="Arial" panose="020B0604020202020204" pitchFamily="34" charset="0"/>
              <a:buChar char="•"/>
            </a:pPr>
            <a:r>
              <a:rPr lang="en-US" dirty="0"/>
              <a:t>Engagement activities (non fundraising related such as town hall information meetings)</a:t>
            </a:r>
          </a:p>
          <a:p>
            <a:endParaRPr lang="en-US" sz="1400" dirty="0"/>
          </a:p>
          <a:p>
            <a:endParaRPr lang="en-CA"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79669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1161</TotalTime>
  <Words>166</Words>
  <Application>Microsoft Macintosh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Gibson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Curwin</dc:creator>
  <cp:lastModifiedBy>Peter Mothe</cp:lastModifiedBy>
  <cp:revision>16</cp:revision>
  <dcterms:created xsi:type="dcterms:W3CDTF">2023-02-01T22:47:41Z</dcterms:created>
  <dcterms:modified xsi:type="dcterms:W3CDTF">2023-04-11T19:38:32Z</dcterms:modified>
</cp:coreProperties>
</file>